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84" r:id="rId2"/>
    <p:sldId id="281" r:id="rId3"/>
    <p:sldId id="286" r:id="rId4"/>
    <p:sldId id="282" r:id="rId5"/>
    <p:sldId id="289" r:id="rId6"/>
    <p:sldId id="290" r:id="rId7"/>
    <p:sldId id="291" r:id="rId8"/>
    <p:sldId id="292" r:id="rId9"/>
    <p:sldId id="287" r:id="rId10"/>
    <p:sldId id="288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1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3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2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7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0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9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9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0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3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1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19CC-A1C0-4DA2-911E-1BC5F74A000A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2F32-F35E-4F2B-BCE7-46C011975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79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11" y="977923"/>
            <a:ext cx="6503493" cy="487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407" y="465140"/>
            <a:ext cx="5416153" cy="4060750"/>
          </a:xfrm>
        </p:spPr>
        <p:txBody>
          <a:bodyPr>
            <a:normAutofit/>
          </a:bodyPr>
          <a:lstStyle/>
          <a:p>
            <a:pPr marL="182880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Методическое объединение учителей английского языка гимназии № 652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http://www.eden-tour.ru/wp-content/uploads/2011/10/%D0%A2%D1%83%D1%80%D1%8B-%D0%BD%D0%B0-%D0%BE%D0%BB%D0%B8%D0%BC%D0%BF%D0%B8%D0%B0%D0%B4%D1%83-%D0%B2-%D0%9B%D0%BE%D0%BD%D0%B4%D0%BE%D0%BD%D0%B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eden-tour.ru/wp-content/uploads/2011/10/%D0%A2%D1%83%D1%80%D1%8B-%D0%BD%D0%B0-%D0%BE%D0%BB%D0%B8%D0%BC%D0%BF%D0%B8%D0%B0%D0%B4%D1%83-%D0%B2-%D0%9B%D0%BE%D0%BD%D0%B4%D0%BE%D0%BD%D0%B5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игрового конкурса « </a:t>
            </a:r>
            <a:r>
              <a:rPr lang="en-US" dirty="0" err="1" smtClean="0"/>
              <a:t>british</a:t>
            </a:r>
            <a:r>
              <a:rPr lang="en-US" dirty="0" smtClean="0"/>
              <a:t> bulldog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57590"/>
            <a:ext cx="10820400" cy="4752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Всего приняли участие 84 учащихся 3-11 классов.</a:t>
            </a:r>
          </a:p>
          <a:p>
            <a:pPr marL="0" indent="0">
              <a:buNone/>
            </a:pPr>
            <a:r>
              <a:rPr lang="ru-RU" b="1" u="sng" dirty="0" smtClean="0"/>
              <a:t>1 место в районе:</a:t>
            </a:r>
          </a:p>
          <a:p>
            <a:pPr marL="0" indent="0">
              <a:buNone/>
            </a:pPr>
            <a:r>
              <a:rPr lang="ru-RU" dirty="0" smtClean="0"/>
              <a:t>Шохина Юлия 6б</a:t>
            </a:r>
          </a:p>
          <a:p>
            <a:pPr marL="0" indent="0">
              <a:buNone/>
            </a:pPr>
            <a:r>
              <a:rPr lang="ru-RU" b="1" u="sng" dirty="0" smtClean="0"/>
              <a:t>2 место в районе:</a:t>
            </a:r>
          </a:p>
          <a:p>
            <a:pPr marL="0" indent="0">
              <a:buNone/>
            </a:pPr>
            <a:r>
              <a:rPr lang="ru-RU" dirty="0" smtClean="0"/>
              <a:t>Соллертинская Дарья 11</a:t>
            </a:r>
          </a:p>
          <a:p>
            <a:pPr marL="0" indent="0">
              <a:buNone/>
            </a:pPr>
            <a:r>
              <a:rPr lang="ru-RU" b="1" u="sng" dirty="0" smtClean="0"/>
              <a:t>4 место в районе:</a:t>
            </a:r>
          </a:p>
          <a:p>
            <a:pPr marL="0" indent="0">
              <a:buNone/>
            </a:pPr>
            <a:r>
              <a:rPr lang="ru-RU" dirty="0" smtClean="0"/>
              <a:t>Гурина Лада 9а</a:t>
            </a:r>
          </a:p>
          <a:p>
            <a:pPr marL="0" indent="0">
              <a:buNone/>
            </a:pPr>
            <a:r>
              <a:rPr lang="ru-RU" b="1" u="sng" dirty="0" smtClean="0"/>
              <a:t>5 место </a:t>
            </a:r>
            <a:r>
              <a:rPr lang="ru-RU" b="1" u="sng" dirty="0"/>
              <a:t>в районе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Журавлев Сергей 6б</a:t>
            </a:r>
          </a:p>
          <a:p>
            <a:pPr marL="0" indent="0">
              <a:buNone/>
            </a:pPr>
            <a:r>
              <a:rPr lang="ru-RU" b="1" u="sng" dirty="0" smtClean="0"/>
              <a:t>6 </a:t>
            </a:r>
            <a:r>
              <a:rPr lang="ru-RU" b="1" u="sng" dirty="0"/>
              <a:t>место в районе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Михайлова Полина 9а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401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Результаты </a:t>
            </a:r>
            <a:r>
              <a:rPr lang="ru-RU" sz="3200" dirty="0" smtClean="0"/>
              <a:t>2013-2014 </a:t>
            </a:r>
            <a:r>
              <a:rPr lang="ru-RU" sz="3200" dirty="0" smtClean="0"/>
              <a:t>года</a:t>
            </a:r>
            <a:endParaRPr lang="ru-RU" sz="3200" dirty="0"/>
          </a:p>
        </p:txBody>
      </p:sp>
      <p:pic>
        <p:nvPicPr>
          <p:cNvPr id="4" name="Picture 1" descr="G:\2013-03-19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04" y="95699"/>
            <a:ext cx="2791716" cy="30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2013-03-19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" y="3247922"/>
            <a:ext cx="2952327" cy="33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G:\2013-03-19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2" y="2587881"/>
            <a:ext cx="2973350" cy="40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2013-03-19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94" y="1743324"/>
            <a:ext cx="2942935" cy="40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учителя              </a:t>
            </a:r>
            <a:endParaRPr lang="ru-RU" dirty="0"/>
          </a:p>
        </p:txBody>
      </p:sp>
      <p:pic>
        <p:nvPicPr>
          <p:cNvPr id="4" name="Picture 2" descr="J:\Мои документы\Мои рисунки\питер июль 2009 женя\Изображение 070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23" t="-26381" r="41677" b="18235"/>
          <a:stretch/>
        </p:blipFill>
        <p:spPr bwMode="auto">
          <a:xfrm>
            <a:off x="-428174" y="-710947"/>
            <a:ext cx="446128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Ирина\Pictures\100OLYMP\P7210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320" y="3148404"/>
            <a:ext cx="3253711" cy="19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IRINA\Users\irina\Pictures\101CANON\IMG_0384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3516718"/>
            <a:ext cx="1563412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https://mail.rambler.ru/m/folder/INBOX/14115.2/raw/id/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mail.rambler.ru/m/folder/INBOX/14115.2/raw/id/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7" y="3495934"/>
            <a:ext cx="2119169" cy="31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ВИЗИТНАЯ </a:t>
            </a:r>
            <a:r>
              <a:rPr lang="ru-RU" sz="2400" b="1" dirty="0"/>
              <a:t>КАРТОЧКА МЕТОДИЧЕСКОГО ОБЪЕДИНЕНИЯ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УЧИТЕЛЕЙ АНГЛИЙСКОГО ЯЗЫКА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2014/2015 учебный год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08654"/>
              </p:ext>
            </p:extLst>
          </p:nvPr>
        </p:nvGraphicFramePr>
        <p:xfrm>
          <a:off x="309094" y="2057401"/>
          <a:ext cx="11197105" cy="4547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236"/>
                <a:gridCol w="1457298"/>
                <a:gridCol w="2501059"/>
                <a:gridCol w="1353730"/>
                <a:gridCol w="1457298"/>
                <a:gridCol w="937255"/>
                <a:gridCol w="937255"/>
                <a:gridCol w="2160974"/>
              </a:tblGrid>
              <a:tr h="105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учителя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Общий педагогический стаж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 работы в данной образовательной 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Награды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Нагрузка,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</a:tr>
              <a:tr h="97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Комарова И.Г.           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Высшее-РГПУ им. Герцена; ф-т начальных классов; английское отделение; Спец. - учитель английского языка  и начальных классов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1995" algn="l"/>
                        </a:tabLst>
                      </a:pPr>
                      <a:r>
                        <a:rPr lang="ru-RU" sz="1100">
                          <a:effectLst/>
                        </a:rPr>
                        <a:t>Почетная грамота МО РФ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5,7,10,11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часов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</a:tr>
              <a:tr h="97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Печенкина И.А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Высшее-ЛГПИ  им. Герцена; ф-т географии; английское отделение ; Спец.-учитель англ. языка и географии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5,7,9,11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</a:tr>
              <a:tr h="77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Мошкалева И.А.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Высшее-РГПУ им. Герцена; ф-т иностранных языков; Спец.- учитель английского и французского  языков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первая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5,6,7,8,10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 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</a:tr>
              <a:tr h="77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Чумуртан Н.Г.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Высшее-</a:t>
                      </a:r>
                      <a:r>
                        <a:rPr lang="ru-RU" sz="900">
                          <a:effectLst/>
                        </a:rPr>
                        <a:t>СПбГПУ; институт прикладной лингвистики, </a:t>
                      </a:r>
                      <a:r>
                        <a:rPr lang="ru-RU" sz="1100">
                          <a:effectLst/>
                        </a:rPr>
                        <a:t>ф-т иностранных языков; Спец. - лингвист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6,8,9 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 часов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0" marR="6701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365423" y="-9167"/>
            <a:ext cx="14437136" cy="46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Кредо  нашей работы: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«</a:t>
            </a:r>
            <a:r>
              <a:rPr lang="ru-RU" sz="4800" b="1" dirty="0">
                <a:solidFill>
                  <a:srgbClr val="0070C0"/>
                </a:solidFill>
              </a:rPr>
              <a:t>Каждому уроку отличную подготовку </a:t>
            </a:r>
            <a:r>
              <a:rPr lang="ru-RU" sz="4800" b="1" dirty="0" smtClean="0">
                <a:solidFill>
                  <a:srgbClr val="0070C0"/>
                </a:solidFill>
              </a:rPr>
              <a:t>+</a:t>
            </a:r>
          </a:p>
          <a:p>
            <a:pPr marL="4572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современные </a:t>
            </a:r>
            <a:r>
              <a:rPr lang="ru-RU" sz="4800" b="1" dirty="0">
                <a:solidFill>
                  <a:srgbClr val="0070C0"/>
                </a:solidFill>
              </a:rPr>
              <a:t>технологии </a:t>
            </a:r>
            <a:r>
              <a:rPr lang="ru-RU" sz="4800" b="1" dirty="0" smtClean="0">
                <a:solidFill>
                  <a:srgbClr val="0070C0"/>
                </a:solidFill>
              </a:rPr>
              <a:t>+</a:t>
            </a:r>
          </a:p>
          <a:p>
            <a:pPr marL="4572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активные </a:t>
            </a:r>
            <a:r>
              <a:rPr lang="ru-RU" sz="4800" b="1" dirty="0">
                <a:solidFill>
                  <a:srgbClr val="0070C0"/>
                </a:solidFill>
              </a:rPr>
              <a:t>методы и приёмы =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высокое </a:t>
            </a:r>
            <a:r>
              <a:rPr lang="ru-RU" sz="4800" b="1" dirty="0">
                <a:solidFill>
                  <a:srgbClr val="0070C0"/>
                </a:solidFill>
              </a:rPr>
              <a:t>качество!».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7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338" y="2690336"/>
            <a:ext cx="10470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Методическая тема МО :  </a:t>
            </a:r>
            <a:endParaRPr lang="ru-RU" sz="2400" b="1" u="sng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профессиональной компетентности педагогов для повышения качества образовательного результата в ОУ в условиях внедрения </a:t>
            </a:r>
            <a:r>
              <a:rPr lang="ru-RU" dirty="0" smtClean="0"/>
              <a:t>ФГОС.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0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566670"/>
            <a:ext cx="10820400" cy="5652016"/>
          </a:xfrm>
        </p:spPr>
        <p:txBody>
          <a:bodyPr>
            <a:normAutofit fontScale="85000" lnSpcReduction="10000"/>
          </a:bodyPr>
          <a:lstStyle/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rebuchet MS"/>
              </a:rPr>
              <a:t>В </a:t>
            </a: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2014-2015 учебном году перед методическим объединением учителей английского языка были поставлены следующие цели и задачи: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 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u="sng" dirty="0">
                <a:solidFill>
                  <a:srgbClr val="C00000"/>
                </a:solidFill>
                <a:latin typeface="Trebuchet MS"/>
              </a:rPr>
              <a:t>Цель методической работы</a:t>
            </a: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: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- формирование у обучающихся комплекса различных компетенций (языковой, речевой, социокультурной, учебно-познавательной и компенсаторной)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rebuchet MS"/>
              </a:rPr>
              <a:t>- </a:t>
            </a: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развитие их творческого потенциала и, в конечном счете, - повышение эффективности и качества педагогического процесса;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- непрерывное совершенствование уровня педагогического мастерства преподавателей, их эрудиции и компетентности в области учебного предмета и методики его преподавания;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600" b="1" dirty="0">
                <a:solidFill>
                  <a:srgbClr val="C00000"/>
                </a:solidFill>
                <a:latin typeface="Trebuchet MS"/>
              </a:rPr>
              <a:t>- оказание действенной помощи молодым учителям в улучшении организации образовательного процесса, в обобщении и внедрении передового педагогического опыта, повышении педагогической квалификации педагогов.</a:t>
            </a:r>
          </a:p>
          <a:p>
            <a:pPr marL="4572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900" b="1" dirty="0">
              <a:solidFill>
                <a:srgbClr val="C00000"/>
              </a:solidFill>
              <a:latin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6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методической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Повышать </a:t>
            </a:r>
            <a:r>
              <a:rPr lang="ru-RU" b="1" dirty="0">
                <a:solidFill>
                  <a:srgbClr val="C00000"/>
                </a:solidFill>
              </a:rPr>
              <a:t>эффективность проводимых уроков.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02920" indent="-4572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Постепенно </a:t>
            </a:r>
            <a:r>
              <a:rPr lang="ru-RU" b="1" dirty="0">
                <a:solidFill>
                  <a:srgbClr val="C00000"/>
                </a:solidFill>
              </a:rPr>
              <a:t>модернизировать содержание методической работы: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·       </a:t>
            </a:r>
            <a:r>
              <a:rPr lang="ru-RU" b="1" dirty="0">
                <a:solidFill>
                  <a:srgbClr val="C00000"/>
                </a:solidFill>
              </a:rPr>
              <a:t>разнообразить формы методической работы;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C00000"/>
                </a:solidFill>
              </a:rPr>
              <a:t>·       активизировать работу учителей над темами самообразования;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C00000"/>
                </a:solidFill>
              </a:rPr>
              <a:t>·       продолжить работу по формированию у учителей навыков анализа и самоанализа уроков.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C00000"/>
                </a:solidFill>
              </a:rPr>
              <a:t>3. Разработать план методической работы, обеспечивающей сопровождение введения </a:t>
            </a:r>
            <a:r>
              <a:rPr lang="ru-RU" b="1" dirty="0" smtClean="0">
                <a:solidFill>
                  <a:srgbClr val="C00000"/>
                </a:solidFill>
              </a:rPr>
              <a:t>ФГОС.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4. Создать банк </a:t>
            </a:r>
            <a:r>
              <a:rPr lang="ru-RU" b="1" dirty="0" err="1" smtClean="0">
                <a:solidFill>
                  <a:srgbClr val="C00000"/>
                </a:solidFill>
              </a:rPr>
              <a:t>срезовых</a:t>
            </a:r>
            <a:r>
              <a:rPr lang="ru-RU" b="1" dirty="0" smtClean="0">
                <a:solidFill>
                  <a:srgbClr val="C00000"/>
                </a:solidFill>
              </a:rPr>
              <a:t> и контрольных работ в АИС «Знак».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cap="none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Результаты учебной деятельности за III четверть:</a:t>
            </a:r>
            <a:r>
              <a:rPr lang="ru-RU" sz="2000" cap="none" dirty="0"/>
              <a:t/>
            </a:r>
            <a:br>
              <a:rPr lang="ru-RU" sz="2000" cap="none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7120"/>
              </p:ext>
            </p:extLst>
          </p:nvPr>
        </p:nvGraphicFramePr>
        <p:xfrm>
          <a:off x="3206838" y="2510056"/>
          <a:ext cx="5975799" cy="339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481"/>
                <a:gridCol w="1871524"/>
                <a:gridCol w="28237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успеваемости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1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РЕЗУЛЬТАТЫ ПРОВЕДЕНИЯ ВСЕРОССИЙСКОЙ ОЛИМПИАДЫ ПО АНГЛИЙСКОМУ </a:t>
            </a:r>
            <a:r>
              <a:rPr lang="ru-RU" sz="2800" b="1" dirty="0" smtClean="0"/>
              <a:t>ЯЗЫКУ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2014-2015 гимназии № 652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50939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8000" dirty="0"/>
              <a:t>В </a:t>
            </a:r>
            <a:r>
              <a:rPr lang="ru-RU" sz="8000" dirty="0" smtClean="0"/>
              <a:t>2014/2015 </a:t>
            </a:r>
            <a:r>
              <a:rPr lang="ru-RU" sz="8000" dirty="0"/>
              <a:t>учебном году уч-ся 5-11 классов приняли участие во Всероссийской олимпиаде по английскому </a:t>
            </a:r>
            <a:r>
              <a:rPr lang="ru-RU" sz="8000" dirty="0" smtClean="0"/>
              <a:t>языку.</a:t>
            </a:r>
          </a:p>
          <a:p>
            <a:pPr marL="45720" indent="0">
              <a:buNone/>
            </a:pPr>
            <a:r>
              <a:rPr lang="ru-RU" sz="8000" dirty="0" smtClean="0"/>
              <a:t>5-11 классы – школьный этап</a:t>
            </a:r>
          </a:p>
          <a:p>
            <a:pPr marL="45720" indent="0">
              <a:buNone/>
            </a:pPr>
            <a:r>
              <a:rPr lang="ru-RU" sz="8000" dirty="0" smtClean="0"/>
              <a:t>7-8 классы – районный этап</a:t>
            </a:r>
          </a:p>
          <a:p>
            <a:pPr marL="45720" indent="0">
              <a:buNone/>
            </a:pPr>
            <a:r>
              <a:rPr lang="ru-RU" sz="8000" dirty="0" smtClean="0"/>
              <a:t>9-11 – региональный и заключительный этапы </a:t>
            </a:r>
            <a:endParaRPr lang="ru-RU" sz="8000" dirty="0"/>
          </a:p>
          <a:p>
            <a:pPr marL="45720" indent="0">
              <a:buNone/>
            </a:pPr>
            <a:r>
              <a:rPr lang="ru-RU" sz="5600" dirty="0" smtClean="0"/>
              <a:t>Вот </a:t>
            </a:r>
            <a:r>
              <a:rPr lang="ru-RU" sz="5600" dirty="0"/>
              <a:t>наши результаты</a:t>
            </a:r>
            <a:r>
              <a:rPr lang="ru-RU" sz="5600" dirty="0" smtClean="0"/>
              <a:t>:</a:t>
            </a:r>
          </a:p>
          <a:p>
            <a:r>
              <a:rPr lang="ru-RU" sz="5600" b="1" u="sng" dirty="0"/>
              <a:t>Соллертинская Дарья  11 класс</a:t>
            </a:r>
            <a:r>
              <a:rPr lang="ru-RU" sz="5600" dirty="0"/>
              <a:t> – победитель районного , призер регионального и </a:t>
            </a:r>
            <a:r>
              <a:rPr lang="ru-RU" sz="5600" dirty="0" smtClean="0"/>
              <a:t>участник </a:t>
            </a:r>
          </a:p>
          <a:p>
            <a:r>
              <a:rPr lang="ru-RU" sz="5600" dirty="0" smtClean="0"/>
              <a:t>Заключительного </a:t>
            </a:r>
            <a:r>
              <a:rPr lang="ru-RU" sz="5600" dirty="0"/>
              <a:t>этапа</a:t>
            </a:r>
            <a:r>
              <a:rPr lang="ru-RU" sz="5600" b="1" dirty="0"/>
              <a:t> ВСЕРОССИЙСКОЙ ОЛИМПИАДЫ ПО АНГЛИЙСКОМУ ЯЗЫКУ</a:t>
            </a:r>
            <a:endParaRPr lang="ru-RU" sz="5600" dirty="0"/>
          </a:p>
          <a:p>
            <a:r>
              <a:rPr lang="ru-RU" sz="5600" b="1" dirty="0"/>
              <a:t>Учитель: Комарова И.Г.</a:t>
            </a:r>
            <a:endParaRPr lang="ru-RU" sz="5600" dirty="0"/>
          </a:p>
          <a:p>
            <a:r>
              <a:rPr lang="ru-RU" sz="5600" b="1" u="sng" dirty="0"/>
              <a:t>Тимошенко Екатерина 9б класс</a:t>
            </a:r>
            <a:r>
              <a:rPr lang="ru-RU" sz="5600" dirty="0"/>
              <a:t> – победитель 1 этапа районного тура</a:t>
            </a:r>
          </a:p>
          <a:p>
            <a:r>
              <a:rPr lang="ru-RU" sz="5600" b="1" dirty="0"/>
              <a:t>Учитель: Печенкина И.А.</a:t>
            </a:r>
            <a:endParaRPr lang="ru-RU" sz="5600" dirty="0"/>
          </a:p>
          <a:p>
            <a:r>
              <a:rPr lang="ru-RU" sz="5600" b="1" u="sng" dirty="0"/>
              <a:t>Телегина Диана 8в</a:t>
            </a:r>
            <a:r>
              <a:rPr lang="ru-RU" sz="5600" dirty="0"/>
              <a:t> – призер районного тура</a:t>
            </a:r>
          </a:p>
          <a:p>
            <a:r>
              <a:rPr lang="ru-RU" sz="5600" b="1" dirty="0"/>
              <a:t>Учитель: </a:t>
            </a:r>
            <a:r>
              <a:rPr lang="ru-RU" sz="5600" b="1" dirty="0" err="1"/>
              <a:t>Мошкалева</a:t>
            </a:r>
            <a:r>
              <a:rPr lang="ru-RU" sz="5600" b="1" dirty="0"/>
              <a:t> И.А.</a:t>
            </a:r>
            <a:endParaRPr lang="ru-RU" sz="5600" dirty="0"/>
          </a:p>
          <a:p>
            <a:r>
              <a:rPr lang="ru-RU" sz="5600" b="1" u="sng" dirty="0"/>
              <a:t>Крылова Варвара 7б</a:t>
            </a:r>
            <a:r>
              <a:rPr lang="ru-RU" sz="5600" dirty="0"/>
              <a:t> - призер районного тура</a:t>
            </a:r>
          </a:p>
          <a:p>
            <a:r>
              <a:rPr lang="ru-RU" sz="5600" b="1" dirty="0"/>
              <a:t>Учитель: Комарова И.Г.</a:t>
            </a:r>
            <a:endParaRPr lang="ru-RU" sz="5600" dirty="0"/>
          </a:p>
          <a:p>
            <a:pPr marL="0" indent="0">
              <a:buNone/>
            </a:pPr>
            <a:r>
              <a:rPr lang="ru-RU" sz="4900" dirty="0"/>
              <a:t> </a:t>
            </a:r>
          </a:p>
          <a:p>
            <a:pPr marL="45720" indent="0">
              <a:buNone/>
            </a:pPr>
            <a:endParaRPr lang="ru-RU" sz="4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1725</TotalTime>
  <Words>585</Words>
  <Application>Microsoft Office PowerPoint</Application>
  <PresentationFormat>Широкоэкранный</PresentationFormat>
  <Paragraphs>161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Century Gothic</vt:lpstr>
      <vt:lpstr>Times New Roman</vt:lpstr>
      <vt:lpstr>Trebuchet MS</vt:lpstr>
      <vt:lpstr>След самолета</vt:lpstr>
      <vt:lpstr>Методическое объединение учителей английского языка гимназии № 652</vt:lpstr>
      <vt:lpstr>Наши учителя              </vt:lpstr>
      <vt:lpstr> ВИЗИТНАЯ КАРТОЧКА МЕТОДИЧЕСКОГО ОБЪЕДИНЕНИЯ УЧИТЕЛЕЙ АНГЛИЙСКОГО ЯЗЫКА  2014/2015 учебный год </vt:lpstr>
      <vt:lpstr>Кредо  нашей работы: </vt:lpstr>
      <vt:lpstr>Презентация PowerPoint</vt:lpstr>
      <vt:lpstr>Презентация PowerPoint</vt:lpstr>
      <vt:lpstr>Задачи методической работы: </vt:lpstr>
      <vt:lpstr>Результаты учебной деятельности за III четверть: </vt:lpstr>
      <vt:lpstr>РЕЗУЛЬТАТЫ ПРОВЕДЕНИЯ ВСЕРОССИЙСКОЙ ОЛИМПИАДЫ ПО АНГЛИЙСКОМУ ЯЗЫКУ  2014-2015 гимназии № 652 </vt:lpstr>
      <vt:lpstr>Результаты игрового конкурса « british bulldog»</vt:lpstr>
      <vt:lpstr>Результаты 2013-2014 года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komarova</dc:creator>
  <cp:lastModifiedBy>irina komarova</cp:lastModifiedBy>
  <cp:revision>35</cp:revision>
  <dcterms:created xsi:type="dcterms:W3CDTF">2013-12-29T19:16:04Z</dcterms:created>
  <dcterms:modified xsi:type="dcterms:W3CDTF">2015-03-31T08:02:38Z</dcterms:modified>
</cp:coreProperties>
</file>